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6" r:id="rId1"/>
  </p:sldMasterIdLst>
  <p:notesMasterIdLst>
    <p:notesMasterId r:id="rId16"/>
  </p:notesMasterIdLst>
  <p:sldIdLst>
    <p:sldId id="297" r:id="rId2"/>
    <p:sldId id="298" r:id="rId3"/>
    <p:sldId id="313" r:id="rId4"/>
    <p:sldId id="306" r:id="rId5"/>
    <p:sldId id="314" r:id="rId6"/>
    <p:sldId id="301" r:id="rId7"/>
    <p:sldId id="277" r:id="rId8"/>
    <p:sldId id="279" r:id="rId9"/>
    <p:sldId id="308" r:id="rId10"/>
    <p:sldId id="289" r:id="rId11"/>
    <p:sldId id="288" r:id="rId12"/>
    <p:sldId id="295" r:id="rId13"/>
    <p:sldId id="305" r:id="rId14"/>
    <p:sldId id="315" r:id="rId1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9FF"/>
    <a:srgbClr val="F9F1D1"/>
    <a:srgbClr val="99FF99"/>
    <a:srgbClr val="FF3399"/>
    <a:srgbClr val="839B0B"/>
    <a:srgbClr val="3C14CE"/>
    <a:srgbClr val="5316CC"/>
    <a:srgbClr val="85CA3A"/>
    <a:srgbClr val="002060"/>
    <a:srgbClr val="EEB5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6" autoAdjust="0"/>
    <p:restoredTop sz="94375" autoAdjust="0"/>
  </p:normalViewPr>
  <p:slideViewPr>
    <p:cSldViewPr>
      <p:cViewPr>
        <p:scale>
          <a:sx n="80" d="100"/>
          <a:sy n="80" d="100"/>
        </p:scale>
        <p:origin x="-366" y="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7DA136-11EA-4ED6-B2C5-69CA7BC1F224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E6DA0D-A2F7-4534-BE57-ADDF7B0D129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E6DA0D-A2F7-4534-BE57-ADDF7B0D1291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E6DA0D-A2F7-4534-BE57-ADDF7B0D1291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E6DA0D-A2F7-4534-BE57-ADDF7B0D1291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E6DA0D-A2F7-4534-BE57-ADDF7B0D1291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E6DA0D-A2F7-4534-BE57-ADDF7B0D1291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E6DA0D-A2F7-4534-BE57-ADDF7B0D1291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E6DA0D-A2F7-4534-BE57-ADDF7B0D1291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10/15/2021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10/15/2021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10/15/2021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10/15/2021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10/15/2021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10/15/2021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10/15/2021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10/15/2021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10/15/2021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10/15/2021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10/15/2021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>
            <a:alpha val="6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10/15/2021</a:t>
            </a:fld>
            <a:endParaRPr lang="en-US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4058" r:id="rId2"/>
    <p:sldLayoutId id="2147484059" r:id="rId3"/>
    <p:sldLayoutId id="2147484060" r:id="rId4"/>
    <p:sldLayoutId id="2147484061" r:id="rId5"/>
    <p:sldLayoutId id="2147484062" r:id="rId6"/>
    <p:sldLayoutId id="2147484063" r:id="rId7"/>
    <p:sldLayoutId id="2147484064" r:id="rId8"/>
    <p:sldLayoutId id="2147484065" r:id="rId9"/>
    <p:sldLayoutId id="2147484066" r:id="rId10"/>
    <p:sldLayoutId id="214748406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detsad25.02edu.ru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detsad25.02edu.ru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detsad25.02edu.ru/detsad/about/i-mezhregionalnyy-konkurs-luchshaya-doshkolnaya-obrazovatelnaya-organizatsiya-s-obucheniem-bashkirsk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953774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бюджетное учреждение Башкирский детский сад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общеразвивающего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вида №25  «Теремок» г.Белорецк муниципального района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Белорецкий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 Республики Башкортостан</a:t>
            </a:r>
          </a:p>
          <a:p>
            <a:pPr algn="ctr">
              <a:buNone/>
            </a:pPr>
            <a:endParaRPr lang="ru-RU" sz="1600" b="1" dirty="0" smtClean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800" b="1" dirty="0" smtClean="0">
                <a:solidFill>
                  <a:srgbClr val="99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Охват обучением башкирского языка за последние 3 года </a:t>
            </a:r>
            <a:r>
              <a:rPr lang="ru-RU" sz="1800" b="1" dirty="0" smtClean="0">
                <a:solidFill>
                  <a:srgbClr val="99FF99"/>
                </a:solidFill>
                <a:latin typeface="Times New Roman" pitchFamily="18" charset="0"/>
                <a:cs typeface="Times New Roman" pitchFamily="18" charset="0"/>
              </a:rPr>
              <a:t>100%</a:t>
            </a:r>
            <a:endParaRPr lang="ru-RU" sz="1800" b="1" dirty="0">
              <a:solidFill>
                <a:srgbClr val="99FF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20" y="1988840"/>
          <a:ext cx="3491725" cy="1163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261"/>
                <a:gridCol w="1224136"/>
                <a:gridCol w="1661328"/>
              </a:tblGrid>
              <a:tr h="432048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 год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групп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воспитанников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72866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150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154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152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851920" y="1988839"/>
          <a:ext cx="5040560" cy="11880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0186"/>
                <a:gridCol w="1536171"/>
                <a:gridCol w="1824203"/>
              </a:tblGrid>
              <a:tr h="365059"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Национальный состав</a:t>
                      </a:r>
                      <a:endParaRPr lang="ru-RU" sz="1100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08401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Башкиры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Татары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Другой национальности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9905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0" y="491561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bg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285720" y="3429000"/>
          <a:ext cx="8572560" cy="180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2560"/>
              </a:tblGrid>
              <a:tr h="1800200">
                <a:tc>
                  <a:txBody>
                    <a:bodyPr/>
                    <a:lstStyle/>
                    <a:p>
                      <a:pPr algn="ctr"/>
                      <a:endParaRPr lang="ru-RU" sz="1600" b="1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b="1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ДОУ укомплектовано</a:t>
                      </a:r>
                      <a:r>
                        <a:rPr lang="ru-RU" sz="16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квалифицированными руководящими и педагогическими кадрами. </a:t>
                      </a:r>
                    </a:p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80% имеют высшее образование,</a:t>
                      </a:r>
                    </a:p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50% высшую квалификационную категорию, </a:t>
                      </a:r>
                    </a:p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17% первую.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  <a:alpha val="56863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251520" y="6237312"/>
            <a:ext cx="8568952" cy="2308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ru-RU" sz="900" b="1" dirty="0">
              <a:solidFill>
                <a:srgbClr val="99FF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251520" y="6381328"/>
            <a:ext cx="8568952" cy="28803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fontAlgn="t"/>
            <a:endParaRPr lang="ru-RU" sz="900" dirty="0">
              <a:solidFill>
                <a:srgbClr val="99FF99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 flipV="1">
            <a:off x="250255" y="6245643"/>
            <a:ext cx="8571481" cy="2308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ru-RU" sz="9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Autofit/>
          </a:bodyPr>
          <a:lstStyle/>
          <a:p>
            <a:r>
              <a:rPr lang="ru-RU" sz="1400" dirty="0" smtClean="0">
                <a:solidFill>
                  <a:srgbClr val="C00000"/>
                </a:solidFill>
              </a:rPr>
              <a:t/>
            </a:r>
            <a:br>
              <a:rPr lang="ru-RU" sz="1400" dirty="0" smtClean="0">
                <a:solidFill>
                  <a:srgbClr val="C00000"/>
                </a:solidFill>
              </a:rPr>
            </a:br>
            <a:r>
              <a:rPr lang="ru-RU" sz="1400" dirty="0" smtClean="0">
                <a:solidFill>
                  <a:srgbClr val="C00000"/>
                </a:solidFill>
              </a:rPr>
              <a:t/>
            </a:r>
            <a:br>
              <a:rPr lang="ru-RU" sz="1400" dirty="0" smtClean="0">
                <a:solidFill>
                  <a:srgbClr val="C00000"/>
                </a:solidFill>
              </a:rPr>
            </a:br>
            <a:r>
              <a:rPr lang="ru-RU" sz="1400" dirty="0" smtClean="0">
                <a:solidFill>
                  <a:srgbClr val="C00000"/>
                </a:solidFill>
              </a:rPr>
              <a:t/>
            </a:r>
            <a:br>
              <a:rPr lang="ru-RU" sz="1400" dirty="0" smtClean="0">
                <a:solidFill>
                  <a:srgbClr val="C00000"/>
                </a:solidFill>
              </a:rPr>
            </a:br>
            <a:r>
              <a:rPr lang="ru-RU" sz="1400" dirty="0" smtClean="0">
                <a:solidFill>
                  <a:srgbClr val="C00000"/>
                </a:solidFill>
              </a:rPr>
              <a:t/>
            </a:r>
            <a:br>
              <a:rPr lang="ru-RU" sz="1400" dirty="0" smtClean="0">
                <a:solidFill>
                  <a:srgbClr val="C00000"/>
                </a:solidFill>
              </a:rPr>
            </a:br>
            <a:r>
              <a:rPr lang="ru-RU" sz="1400" dirty="0" smtClean="0">
                <a:solidFill>
                  <a:srgbClr val="C00000"/>
                </a:solidFill>
              </a:rPr>
              <a:t/>
            </a:r>
            <a:br>
              <a:rPr lang="ru-RU" sz="1400" dirty="0" smtClean="0">
                <a:solidFill>
                  <a:srgbClr val="C00000"/>
                </a:solidFill>
              </a:rPr>
            </a:br>
            <a:r>
              <a:rPr lang="ru-RU" sz="1400" dirty="0" smtClean="0">
                <a:solidFill>
                  <a:srgbClr val="C00000"/>
                </a:solidFill>
              </a:rPr>
              <a:t/>
            </a:r>
            <a:br>
              <a:rPr lang="ru-RU" sz="1400" dirty="0" smtClean="0">
                <a:solidFill>
                  <a:srgbClr val="C00000"/>
                </a:solidFill>
              </a:rPr>
            </a:br>
            <a:r>
              <a:rPr lang="ru-RU" sz="1400" dirty="0" smtClean="0">
                <a:solidFill>
                  <a:srgbClr val="C00000"/>
                </a:solidFill>
              </a:rPr>
              <a:t/>
            </a:r>
            <a:br>
              <a:rPr lang="ru-RU" sz="1400" dirty="0" smtClean="0">
                <a:solidFill>
                  <a:srgbClr val="C00000"/>
                </a:solidFill>
              </a:rPr>
            </a:b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     </a:t>
            </a:r>
            <a: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Башкирский детский сад является  этнокультурным  центром  распространения опыта, развития и пропаганды  башкирского языка, культуры и традиций башкирского народа в  г. Белорецк </a:t>
            </a:r>
          </a:p>
          <a:p>
            <a:pPr algn="ctr">
              <a:buNone/>
            </a:pPr>
            <a: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  Белорецком районе.</a:t>
            </a:r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284984"/>
            <a:ext cx="3744415" cy="297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3356992"/>
            <a:ext cx="4968552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79512" y="836713"/>
          <a:ext cx="8784976" cy="240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416"/>
                <a:gridCol w="5040560"/>
              </a:tblGrid>
              <a:tr h="28602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Формы работы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                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Проведенные мероприятия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018227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-Семинары-практикумы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-Конкурсы методических разработок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-Конкурсы профессионального мастерства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-обмен опытом,</a:t>
                      </a:r>
                      <a:r>
                        <a:rPr lang="ru-RU" sz="1200" b="1" baseline="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 том числе и в дистанционном формате</a:t>
                      </a:r>
                    </a:p>
                    <a:p>
                      <a:r>
                        <a:rPr lang="ru-RU" sz="1200" b="1" baseline="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-Выездные мероприятия</a:t>
                      </a:r>
                    </a:p>
                    <a:p>
                      <a:r>
                        <a:rPr lang="ru-RU" sz="1200" b="1" baseline="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-Консультации</a:t>
                      </a:r>
                      <a:endParaRPr lang="ru-RU" sz="1200" b="1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2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Семинар-практикум «Сохранение</a:t>
                      </a:r>
                      <a:r>
                        <a:rPr lang="ru-RU" sz="1200" b="1" baseline="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укрепление национально-культурных традиций в ДОУ» (апрель 2018)</a:t>
                      </a:r>
                      <a:endParaRPr lang="ru-RU" sz="1200" b="1" dirty="0" smtClean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-Городской</a:t>
                      </a:r>
                      <a:r>
                        <a:rPr lang="ru-RU" sz="1200" b="1" baseline="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семинар –практикум «Современные подходы к организации образовательного процесса в свете требования ФГОС ДО» (ноябрь2018 г)</a:t>
                      </a:r>
                    </a:p>
                    <a:p>
                      <a:r>
                        <a:rPr lang="ru-RU" sz="1200" b="1" baseline="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Муниципальный конкурс чтецов  «Родной язык! Он с детства мне знаком» (октябрь 2019 г)</a:t>
                      </a:r>
                    </a:p>
                    <a:p>
                      <a:r>
                        <a:rPr lang="ru-RU" sz="1200" b="1" baseline="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-Профессиональный конкурс «</a:t>
                      </a:r>
                      <a:r>
                        <a:rPr lang="ru-RU" sz="1200" b="1" baseline="0" dirty="0" err="1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Мин-Тәрбиәсе</a:t>
                      </a:r>
                      <a:r>
                        <a:rPr lang="ru-RU" sz="1200" b="1" baseline="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»  (2018,2019,2020)</a:t>
                      </a:r>
                    </a:p>
                    <a:p>
                      <a:r>
                        <a:rPr lang="ru-RU" sz="1200" b="1" baseline="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-Муниципальный конкурс  «</a:t>
                      </a:r>
                      <a:r>
                        <a:rPr lang="ru-RU" sz="1200" b="1" baseline="0" dirty="0" err="1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Матур</a:t>
                      </a:r>
                      <a:r>
                        <a:rPr lang="ru-RU" sz="1200" b="1" baseline="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baseline="0" dirty="0" err="1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ғаилә-ил</a:t>
                      </a:r>
                      <a:r>
                        <a:rPr lang="ru-RU" sz="1200" b="1" baseline="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ba-RU" sz="1200" b="1" baseline="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ҡ</a:t>
                      </a:r>
                      <a:r>
                        <a:rPr lang="ru-RU" sz="1200" b="1" baseline="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ото» </a:t>
                      </a:r>
                    </a:p>
                    <a:p>
                      <a:r>
                        <a:rPr lang="ru-RU" sz="1200" b="1" baseline="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(февраль 2021)</a:t>
                      </a:r>
                    </a:p>
                    <a:p>
                      <a:endParaRPr lang="ru-RU" sz="12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0" y="6237311"/>
            <a:ext cx="9144000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ru-RU" sz="1050" b="1" dirty="0">
              <a:solidFill>
                <a:schemeClr val="bg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bg2"/>
                </a:solidFill>
              </a:rPr>
              <a:t> </a:t>
            </a:r>
            <a:r>
              <a:rPr lang="ru-RU" sz="2800" dirty="0" smtClean="0">
                <a:solidFill>
                  <a:schemeClr val="bg2"/>
                </a:solidFill>
              </a:rPr>
              <a:t/>
            </a:r>
            <a:br>
              <a:rPr lang="ru-RU" sz="2800" dirty="0" smtClean="0">
                <a:solidFill>
                  <a:schemeClr val="bg2"/>
                </a:solidFill>
              </a:rPr>
            </a:br>
            <a:endParaRPr lang="ru-RU" sz="1600" dirty="0">
              <a:solidFill>
                <a:srgbClr val="C00000"/>
              </a:solidFill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80528" y="836712"/>
            <a:ext cx="9721080" cy="602128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4800" y="836712"/>
            <a:ext cx="7848600" cy="7786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>
              <a:solidFill>
                <a:schemeClr val="bg2"/>
              </a:solidFill>
            </a:endParaRPr>
          </a:p>
          <a:p>
            <a:pPr algn="ctr"/>
            <a:endParaRPr lang="ru-RU" sz="2000" b="1" dirty="0" smtClean="0">
              <a:solidFill>
                <a:schemeClr val="bg2"/>
              </a:solidFill>
            </a:endParaRPr>
          </a:p>
          <a:p>
            <a:pPr algn="ctr"/>
            <a:endParaRPr lang="ru-RU" sz="2000" b="1" dirty="0">
              <a:solidFill>
                <a:schemeClr val="bg2"/>
              </a:solidFill>
            </a:endParaRPr>
          </a:p>
          <a:p>
            <a:pPr algn="ctr"/>
            <a:endParaRPr lang="ru-RU" sz="2000" b="1" dirty="0" smtClean="0">
              <a:solidFill>
                <a:schemeClr val="bg2"/>
              </a:solidFill>
            </a:endParaRPr>
          </a:p>
          <a:p>
            <a:pPr algn="ctr"/>
            <a:endParaRPr lang="ru-RU" sz="2000" b="1" dirty="0">
              <a:solidFill>
                <a:schemeClr val="bg2"/>
              </a:solidFill>
            </a:endParaRPr>
          </a:p>
          <a:p>
            <a:pPr algn="ctr"/>
            <a:endParaRPr lang="ru-RU" sz="2000" b="1" dirty="0" smtClean="0">
              <a:solidFill>
                <a:schemeClr val="bg2"/>
              </a:solidFill>
            </a:endParaRPr>
          </a:p>
          <a:p>
            <a:pPr algn="ctr"/>
            <a:endParaRPr lang="ru-RU" sz="2000" b="1" dirty="0">
              <a:solidFill>
                <a:schemeClr val="bg2"/>
              </a:solidFill>
            </a:endParaRPr>
          </a:p>
          <a:p>
            <a:pPr algn="ctr"/>
            <a:endParaRPr lang="ru-RU" sz="2000" b="1" dirty="0" smtClean="0">
              <a:solidFill>
                <a:schemeClr val="bg2"/>
              </a:solidFill>
            </a:endParaRPr>
          </a:p>
          <a:p>
            <a:pPr algn="ctr"/>
            <a:endParaRPr lang="ru-RU" sz="2000" b="1" dirty="0">
              <a:solidFill>
                <a:schemeClr val="bg2"/>
              </a:solidFill>
            </a:endParaRPr>
          </a:p>
          <a:p>
            <a:pPr algn="ctr"/>
            <a:endParaRPr lang="ru-RU" sz="2000" b="1" dirty="0" smtClean="0">
              <a:solidFill>
                <a:schemeClr val="bg2"/>
              </a:solidFill>
            </a:endParaRPr>
          </a:p>
          <a:p>
            <a:pPr algn="ctr"/>
            <a:endParaRPr lang="ru-RU" sz="2000" b="1" dirty="0">
              <a:solidFill>
                <a:schemeClr val="bg2"/>
              </a:solidFill>
            </a:endParaRPr>
          </a:p>
          <a:p>
            <a:pPr algn="ctr"/>
            <a:endParaRPr lang="ru-RU" sz="2000" b="1" dirty="0" smtClean="0">
              <a:solidFill>
                <a:schemeClr val="bg2"/>
              </a:solidFill>
            </a:endParaRPr>
          </a:p>
          <a:p>
            <a:pPr algn="ctr"/>
            <a:endParaRPr lang="ru-RU" sz="2000" b="1" dirty="0">
              <a:solidFill>
                <a:schemeClr val="bg2"/>
              </a:solidFill>
            </a:endParaRPr>
          </a:p>
          <a:p>
            <a:pPr algn="ctr"/>
            <a:endParaRPr lang="ru-RU" sz="2000" b="1" dirty="0" smtClean="0">
              <a:solidFill>
                <a:schemeClr val="bg2"/>
              </a:solidFill>
            </a:endParaRPr>
          </a:p>
          <a:p>
            <a:pPr algn="ctr"/>
            <a:endParaRPr lang="ru-RU" sz="2000" b="1" dirty="0">
              <a:solidFill>
                <a:schemeClr val="bg2"/>
              </a:solidFill>
            </a:endParaRPr>
          </a:p>
          <a:p>
            <a:pPr algn="ctr"/>
            <a:endParaRPr lang="ru-RU" sz="2000" b="1" dirty="0" smtClean="0">
              <a:solidFill>
                <a:schemeClr val="bg2"/>
              </a:solidFill>
            </a:endParaRPr>
          </a:p>
          <a:p>
            <a:pPr algn="ctr"/>
            <a:endParaRPr lang="ru-RU" sz="2000" b="1" dirty="0">
              <a:solidFill>
                <a:schemeClr val="bg2"/>
              </a:solidFill>
            </a:endParaRPr>
          </a:p>
          <a:p>
            <a:pPr algn="ctr"/>
            <a:endParaRPr lang="ru-RU" sz="2000" b="1" dirty="0" smtClean="0">
              <a:solidFill>
                <a:schemeClr val="bg2"/>
              </a:solidFill>
            </a:endParaRPr>
          </a:p>
          <a:p>
            <a:pPr algn="ctr"/>
            <a:endParaRPr lang="ru-RU" sz="2000" b="1" dirty="0">
              <a:solidFill>
                <a:schemeClr val="bg2"/>
              </a:solidFill>
            </a:endParaRPr>
          </a:p>
          <a:p>
            <a:pPr algn="ctr"/>
            <a:endParaRPr lang="ru-RU" sz="2000" b="1" dirty="0" smtClean="0">
              <a:solidFill>
                <a:schemeClr val="bg2"/>
              </a:solidFill>
            </a:endParaRPr>
          </a:p>
          <a:p>
            <a:pPr algn="ctr"/>
            <a:endParaRPr lang="ru-RU" sz="2000" b="1" dirty="0">
              <a:solidFill>
                <a:schemeClr val="bg2"/>
              </a:solidFill>
            </a:endParaRPr>
          </a:p>
          <a:p>
            <a:pPr algn="ctr"/>
            <a:endParaRPr lang="ru-RU" sz="2000" b="1" dirty="0" smtClean="0">
              <a:solidFill>
                <a:schemeClr val="bg2"/>
              </a:solidFill>
            </a:endParaRPr>
          </a:p>
          <a:p>
            <a:pPr algn="ctr"/>
            <a:endParaRPr lang="ru-RU" sz="2000" b="1" dirty="0">
              <a:solidFill>
                <a:schemeClr val="bg2"/>
              </a:solidFill>
            </a:endParaRPr>
          </a:p>
          <a:p>
            <a:pPr algn="ctr"/>
            <a:endParaRPr lang="ru-RU" sz="2000" b="1" dirty="0" smtClean="0">
              <a:solidFill>
                <a:schemeClr val="bg2"/>
              </a:solidFill>
            </a:endParaRPr>
          </a:p>
          <a:p>
            <a:pPr algn="ctr"/>
            <a:endParaRPr lang="ru-RU" sz="2000" dirty="0">
              <a:solidFill>
                <a:schemeClr val="bg2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286000" y="272111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>
                <a:solidFill>
                  <a:schemeClr val="bg2"/>
                </a:solidFill>
              </a:rPr>
              <a:t> 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286000" y="272111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>
                <a:solidFill>
                  <a:schemeClr val="bg2"/>
                </a:solidFill>
              </a:rPr>
              <a:t> 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2286000" y="272111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smtClean="0">
                <a:solidFill>
                  <a:schemeClr val="bg2"/>
                </a:solidFill>
              </a:rPr>
              <a:t> </a:t>
            </a:r>
            <a:endParaRPr lang="ru-RU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899592" y="260648"/>
            <a:ext cx="7416824" cy="64807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Формы взаимодействия с семьей и социальными партнерами в части обучения и воспитания на башкирском языке</a:t>
            </a:r>
            <a:endParaRPr lang="ru-RU" sz="1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23528" y="1124744"/>
            <a:ext cx="2880320" cy="65084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Родители (законные представители)</a:t>
            </a:r>
            <a:endParaRPr lang="ru-RU" sz="1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3347864" y="1052736"/>
            <a:ext cx="2664296" cy="129614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Башкирская гимназия</a:t>
            </a:r>
          </a:p>
          <a:p>
            <a:pPr algn="ctr"/>
            <a:r>
              <a:rPr lang="ru-RU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Библиотека им. </a:t>
            </a:r>
            <a:r>
              <a:rPr lang="ru-RU" sz="1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Даута</a:t>
            </a:r>
            <a:r>
              <a:rPr lang="ru-RU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Юлтыя</a:t>
            </a:r>
            <a:r>
              <a:rPr lang="ru-RU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Башкирские группы ДОО</a:t>
            </a:r>
          </a:p>
          <a:p>
            <a:pPr algn="ctr"/>
            <a:r>
              <a:rPr lang="ru-RU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Общественная </a:t>
            </a:r>
            <a:r>
              <a:rPr lang="ru-RU" sz="1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оганизация</a:t>
            </a:r>
            <a:r>
              <a:rPr lang="ru-RU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Ағинәй</a:t>
            </a:r>
            <a:r>
              <a:rPr lang="ru-RU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endParaRPr lang="ru-RU" sz="1200" b="1" dirty="0" smtClean="0">
              <a:solidFill>
                <a:srgbClr val="0000FF"/>
              </a:solidFill>
            </a:endParaRPr>
          </a:p>
          <a:p>
            <a:pPr algn="ctr"/>
            <a:endParaRPr lang="ru-RU" sz="1200" b="1" dirty="0">
              <a:solidFill>
                <a:srgbClr val="0000FF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228184" y="1124744"/>
            <a:ext cx="2736304" cy="100811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solidFill>
                <a:srgbClr val="0000FF"/>
              </a:solidFill>
            </a:endParaRPr>
          </a:p>
          <a:p>
            <a:pPr algn="ctr"/>
            <a:endParaRPr lang="ru-RU" sz="1200" b="1" dirty="0" smtClean="0">
              <a:solidFill>
                <a:srgbClr val="0000FF"/>
              </a:solidFill>
            </a:endParaRPr>
          </a:p>
          <a:p>
            <a:pPr algn="ctr"/>
            <a:r>
              <a:rPr lang="ru-RU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Школы и детские сады города</a:t>
            </a:r>
          </a:p>
          <a:p>
            <a:pPr algn="ctr"/>
            <a:r>
              <a:rPr lang="ru-RU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Дворец культуры</a:t>
            </a:r>
          </a:p>
          <a:p>
            <a:pPr algn="ctr"/>
            <a:r>
              <a:rPr lang="ru-RU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Картинная галерея</a:t>
            </a:r>
          </a:p>
          <a:p>
            <a:pPr algn="ctr"/>
            <a:r>
              <a:rPr lang="ru-RU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Театр-студия «Дефицит»</a:t>
            </a:r>
          </a:p>
          <a:p>
            <a:pPr algn="ctr"/>
            <a:endParaRPr lang="ru-RU" sz="1050" b="1" dirty="0" smtClean="0">
              <a:solidFill>
                <a:srgbClr val="0000FF"/>
              </a:solidFill>
            </a:endParaRPr>
          </a:p>
          <a:p>
            <a:pPr algn="ctr"/>
            <a:endParaRPr lang="ru-RU" sz="1200" b="1" dirty="0" smtClean="0">
              <a:solidFill>
                <a:srgbClr val="0000FF"/>
              </a:solidFill>
            </a:endParaRPr>
          </a:p>
          <a:p>
            <a:pPr algn="ctr"/>
            <a:endParaRPr lang="ru-RU" sz="1200" b="1" dirty="0">
              <a:solidFill>
                <a:srgbClr val="0000FF"/>
              </a:solidFill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6516216" y="3429000"/>
            <a:ext cx="2160240" cy="57606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Фестивали, праздники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Овал 44"/>
          <p:cNvSpPr/>
          <p:nvPr/>
        </p:nvSpPr>
        <p:spPr>
          <a:xfrm>
            <a:off x="3275856" y="3140968"/>
            <a:ext cx="2808312" cy="57606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Дни открытых дверей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Овал 47"/>
          <p:cNvSpPr/>
          <p:nvPr/>
        </p:nvSpPr>
        <p:spPr>
          <a:xfrm>
            <a:off x="3347864" y="4293096"/>
            <a:ext cx="2736304" cy="57606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/>
              <a:t>Календарно-обрядовые праздники</a:t>
            </a:r>
            <a:endParaRPr lang="ru-RU" sz="1050" dirty="0"/>
          </a:p>
        </p:txBody>
      </p:sp>
      <p:sp>
        <p:nvSpPr>
          <p:cNvPr id="49" name="Овал 48"/>
          <p:cNvSpPr/>
          <p:nvPr/>
        </p:nvSpPr>
        <p:spPr>
          <a:xfrm>
            <a:off x="6516216" y="2132856"/>
            <a:ext cx="2016224" cy="50405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Экскурсии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323528" y="5157192"/>
            <a:ext cx="2304256" cy="46135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Проектная деятельность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3203848" y="3717032"/>
            <a:ext cx="2952328" cy="576064"/>
          </a:xfrm>
          <a:prstGeom prst="ellipse">
            <a:avLst/>
          </a:prstGeom>
          <a:solidFill>
            <a:srgbClr val="66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Конференция , круглые столы , семинары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1100" dirty="0"/>
          </a:p>
        </p:txBody>
      </p:sp>
      <p:sp>
        <p:nvSpPr>
          <p:cNvPr id="21" name="Овал 20"/>
          <p:cNvSpPr/>
          <p:nvPr/>
        </p:nvSpPr>
        <p:spPr>
          <a:xfrm>
            <a:off x="6516216" y="2780928"/>
            <a:ext cx="2016224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Выставки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251520" y="3861048"/>
            <a:ext cx="2520280" cy="504056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Тематические выставки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179512" y="1988840"/>
            <a:ext cx="2664296" cy="50317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Родительские собрания, консультации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251520" y="4509120"/>
            <a:ext cx="2448272" cy="50683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Итоговые открытые занятия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323528" y="6237312"/>
            <a:ext cx="2304256" cy="432048"/>
          </a:xfrm>
          <a:prstGeom prst="ellipse">
            <a:avLst/>
          </a:prstGeom>
          <a:solidFill>
            <a:srgbClr val="66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Сайт ДОО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323528" y="5661248"/>
            <a:ext cx="2232248" cy="519951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Газета «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Тирмәкәй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3275856" y="4869160"/>
            <a:ext cx="2880320" cy="57606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Литературно- музыкальная  шкатулка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Овал 35"/>
          <p:cNvSpPr/>
          <p:nvPr/>
        </p:nvSpPr>
        <p:spPr>
          <a:xfrm>
            <a:off x="3419872" y="6165304"/>
            <a:ext cx="2736304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Встреча выпускников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251520" y="3212976"/>
            <a:ext cx="2448272" cy="50405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Праздники, развлечения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3347864" y="5517232"/>
            <a:ext cx="2808312" cy="57606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Спортивный праздник  «Детский сабантуй»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Овал 49"/>
          <p:cNvSpPr/>
          <p:nvPr/>
        </p:nvSpPr>
        <p:spPr>
          <a:xfrm>
            <a:off x="3203848" y="2420888"/>
            <a:ext cx="2952328" cy="720080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Работа этнокультурного центра по  развитию башкирского языка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Овал 50"/>
          <p:cNvSpPr/>
          <p:nvPr/>
        </p:nvSpPr>
        <p:spPr>
          <a:xfrm>
            <a:off x="6516216" y="4149080"/>
            <a:ext cx="2304256" cy="57606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  </a:t>
            </a:r>
            <a:r>
              <a:rPr lang="ru-RU" sz="1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Консультации</a:t>
            </a:r>
            <a:endParaRPr lang="ru-RU" sz="1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Овал 51"/>
          <p:cNvSpPr/>
          <p:nvPr/>
        </p:nvSpPr>
        <p:spPr>
          <a:xfrm>
            <a:off x="251520" y="2636912"/>
            <a:ext cx="2592288" cy="504056"/>
          </a:xfrm>
          <a:prstGeom prst="ellipse">
            <a:avLst/>
          </a:prstGeom>
          <a:solidFill>
            <a:srgbClr val="66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Конференция , круглые столы , семинары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1100" dirty="0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6444208" y="5483116"/>
            <a:ext cx="2520280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ru-RU" sz="105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Результаты и достижения в образовательной деятельности ДОО и детей  за последние три года</a:t>
            </a:r>
            <a:endParaRPr lang="ru-RU" sz="1600" dirty="0"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1340768"/>
            <a:ext cx="8183880" cy="337753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5800" y="457200"/>
            <a:ext cx="7467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 </a:t>
            </a:r>
            <a:endParaRPr lang="ru-RU" sz="2000" dirty="0">
              <a:solidFill>
                <a:schemeClr val="bg2"/>
              </a:solidFill>
            </a:endParaRPr>
          </a:p>
        </p:txBody>
      </p:sp>
      <p:pic>
        <p:nvPicPr>
          <p:cNvPr id="1026" name="Picture 2" descr="C:\Users\Юлиана\Desktop\IMG-20210225-WA0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052736"/>
            <a:ext cx="8352927" cy="554461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 flipV="1">
            <a:off x="395536" y="6267508"/>
            <a:ext cx="3744416" cy="24622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ru-RU" sz="1000" b="1" dirty="0">
              <a:solidFill>
                <a:srgbClr val="839B0B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14291"/>
            <a:ext cx="8429684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Активные ссылки   о публикациях коллектива , в том числе в СМИ  о достижениях ДОО, социальных сетях об эффективных практиках образовательной деятельности по обучению башкирскому языку и распространению педагогического опыта</a:t>
            </a:r>
            <a:endParaRPr lang="en-US" sz="1400" b="1" dirty="0" smtClean="0">
              <a:solidFill>
                <a:schemeClr val="bg1"/>
              </a:solidFill>
            </a:endParaRPr>
          </a:p>
          <a:p>
            <a:endParaRPr lang="en-US" sz="1400" b="1" dirty="0" smtClean="0">
              <a:solidFill>
                <a:schemeClr val="bg1"/>
              </a:solidFill>
            </a:endParaRPr>
          </a:p>
          <a:p>
            <a:endParaRPr lang="en-US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chemeClr val="bg1"/>
              </a:solidFill>
            </a:endParaRPr>
          </a:p>
          <a:p>
            <a:endParaRPr lang="ru-RU" sz="1600" b="1" dirty="0" smtClean="0">
              <a:solidFill>
                <a:schemeClr val="bg1"/>
              </a:solidFill>
            </a:endParaRPr>
          </a:p>
          <a:p>
            <a:endParaRPr lang="ru-RU" sz="1600" b="1" dirty="0" smtClean="0">
              <a:solidFill>
                <a:schemeClr val="bg1"/>
              </a:solidFill>
            </a:endParaRPr>
          </a:p>
          <a:p>
            <a:endParaRPr lang="ru-RU" sz="1400" b="1" dirty="0" smtClean="0">
              <a:solidFill>
                <a:schemeClr val="bg1"/>
              </a:solidFill>
            </a:endParaRPr>
          </a:p>
          <a:p>
            <a:pPr algn="ctr"/>
            <a:endParaRPr lang="ru-RU" sz="1400" b="1" dirty="0" smtClean="0">
              <a:solidFill>
                <a:schemeClr val="bg1"/>
              </a:solidFill>
            </a:endParaRPr>
          </a:p>
          <a:p>
            <a:pPr algn="ctr"/>
            <a:endParaRPr lang="ru-RU" sz="1400" b="1" dirty="0" smtClean="0">
              <a:solidFill>
                <a:schemeClr val="bg1"/>
              </a:solidFill>
            </a:endParaRPr>
          </a:p>
          <a:p>
            <a:pPr algn="ctr"/>
            <a:endParaRPr lang="ru-RU" sz="1400" b="1" dirty="0" smtClean="0">
              <a:solidFill>
                <a:schemeClr val="bg1"/>
              </a:solidFill>
            </a:endParaRPr>
          </a:p>
          <a:p>
            <a:pPr algn="ctr"/>
            <a:endParaRPr lang="ru-RU" sz="1400" b="1" dirty="0" smtClean="0">
              <a:solidFill>
                <a:schemeClr val="bg1"/>
              </a:solidFill>
            </a:endParaRPr>
          </a:p>
          <a:p>
            <a:pPr algn="ctr"/>
            <a:endParaRPr lang="ru-RU" sz="1400" b="1" dirty="0" smtClean="0">
              <a:solidFill>
                <a:schemeClr val="bg1"/>
              </a:solidFill>
            </a:endParaRPr>
          </a:p>
          <a:p>
            <a:pPr algn="ctr"/>
            <a:endParaRPr lang="ru-RU" sz="1400" b="1" dirty="0" smtClean="0">
              <a:solidFill>
                <a:schemeClr val="bg1"/>
              </a:solidFill>
            </a:endParaRPr>
          </a:p>
          <a:p>
            <a:pPr algn="ctr"/>
            <a:endParaRPr lang="ru-RU" sz="1400" b="1" dirty="0" smtClean="0">
              <a:solidFill>
                <a:schemeClr val="bg1"/>
              </a:solidFill>
            </a:endParaRPr>
          </a:p>
          <a:p>
            <a:pPr algn="ctr"/>
            <a:endParaRPr lang="ru-RU" sz="1400" b="1" dirty="0" smtClean="0">
              <a:solidFill>
                <a:schemeClr val="bg1"/>
              </a:solidFill>
            </a:endParaRPr>
          </a:p>
          <a:p>
            <a:pPr algn="ctr"/>
            <a:endParaRPr lang="ru-RU" sz="1400" b="1" dirty="0" smtClean="0">
              <a:solidFill>
                <a:schemeClr val="bg1"/>
              </a:solidFill>
            </a:endParaRPr>
          </a:p>
          <a:p>
            <a:pPr algn="ctr"/>
            <a:endParaRPr lang="ru-RU" sz="1400" b="1" dirty="0" smtClean="0">
              <a:solidFill>
                <a:schemeClr val="bg1"/>
              </a:solidFill>
            </a:endParaRPr>
          </a:p>
          <a:p>
            <a:pPr algn="ctr"/>
            <a:endParaRPr lang="ru-RU" sz="1400" b="1" dirty="0" smtClean="0">
              <a:solidFill>
                <a:schemeClr val="bg1"/>
              </a:solidFill>
            </a:endParaRPr>
          </a:p>
          <a:p>
            <a:pPr algn="ctr"/>
            <a:endParaRPr lang="ru-RU" sz="1400" b="1" dirty="0" smtClean="0">
              <a:solidFill>
                <a:schemeClr val="bg1"/>
              </a:solidFill>
            </a:endParaRPr>
          </a:p>
          <a:p>
            <a:pPr algn="ctr"/>
            <a:endParaRPr lang="ru-RU" sz="1400" b="1" dirty="0" smtClean="0">
              <a:solidFill>
                <a:schemeClr val="bg1"/>
              </a:solidFill>
            </a:endParaRPr>
          </a:p>
          <a:p>
            <a:pPr algn="ctr"/>
            <a:endParaRPr lang="ru-RU" sz="1400" b="1" dirty="0" smtClean="0">
              <a:solidFill>
                <a:schemeClr val="bg1"/>
              </a:solidFill>
            </a:endParaRPr>
          </a:p>
          <a:p>
            <a:pPr algn="ctr"/>
            <a:endParaRPr lang="ru-RU" sz="1400" b="1" dirty="0" smtClean="0">
              <a:solidFill>
                <a:schemeClr val="bg1"/>
              </a:solidFill>
            </a:endParaRPr>
          </a:p>
          <a:p>
            <a:pPr algn="ctr"/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5" name="Picture 4" descr="C:\Users\Юлиана\Desktop\_xiUBYLpdQ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641697"/>
            <a:ext cx="7272808" cy="4103165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93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6093296"/>
            <a:ext cx="8496944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ru-RU" sz="1200" b="1" dirty="0">
              <a:solidFill>
                <a:srgbClr val="839B0B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7074024"/>
          </a:xfrm>
          <a:solidFill>
            <a:srgbClr val="6699FF"/>
          </a:solidFill>
        </p:spPr>
        <p:txBody>
          <a:bodyPr>
            <a:normAutofit/>
          </a:bodyPr>
          <a:lstStyle/>
          <a:p>
            <a:pPr algn="ctr">
              <a:buNone/>
            </a:pPr>
            <a:endParaRPr lang="ru-RU" sz="44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44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44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sz="44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ИҒТИБАРЫҒЫҘ </a:t>
            </a:r>
            <a:r>
              <a:rPr lang="ba-RU" sz="44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ӨСӨН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РӘХМӘТ!</a:t>
            </a:r>
            <a:endParaRPr lang="ru-RU" sz="4400" b="1" dirty="0"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3744416" cy="2952328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1600" i="1" dirty="0" err="1" smtClean="0">
                <a:solidFill>
                  <a:srgbClr val="3C14CE"/>
                </a:solidFill>
                <a:effectLst/>
                <a:latin typeface="Times New Roman" pitchFamily="18" charset="0"/>
                <a:cs typeface="Times New Roman" pitchFamily="18" charset="0"/>
              </a:rPr>
              <a:t>Башҡортостан Республикаһы Белорет</a:t>
            </a:r>
            <a:r>
              <a:rPr lang="ru-RU" sz="1600" i="1" dirty="0" smtClean="0">
                <a:solidFill>
                  <a:srgbClr val="3C14CE"/>
                </a:solidFill>
                <a:effectLst/>
                <a:latin typeface="Times New Roman" pitchFamily="18" charset="0"/>
                <a:cs typeface="Times New Roman" pitchFamily="18" charset="0"/>
              </a:rPr>
              <a:t> районы </a:t>
            </a:r>
            <a:r>
              <a:rPr lang="ru-RU" sz="1600" i="1" dirty="0" err="1" smtClean="0">
                <a:solidFill>
                  <a:srgbClr val="3C14CE"/>
                </a:solidFill>
                <a:effectLst/>
                <a:latin typeface="Times New Roman" pitchFamily="18" charset="0"/>
                <a:cs typeface="Times New Roman" pitchFamily="18" charset="0"/>
              </a:rPr>
              <a:t>муниципаль</a:t>
            </a:r>
            <a:r>
              <a:rPr lang="ru-RU" sz="1600" i="1" dirty="0" smtClean="0">
                <a:solidFill>
                  <a:srgbClr val="3C14CE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 smtClean="0">
                <a:solidFill>
                  <a:srgbClr val="3C14CE"/>
                </a:solidFill>
                <a:effectLst/>
                <a:latin typeface="Times New Roman" pitchFamily="18" charset="0"/>
                <a:cs typeface="Times New Roman" pitchFamily="18" charset="0"/>
              </a:rPr>
              <a:t>районы</a:t>
            </a:r>
            <a:r>
              <a:rPr lang="ru-RU" sz="1600" i="1" dirty="0" smtClean="0">
                <a:solidFill>
                  <a:srgbClr val="3C14CE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 smtClean="0">
                <a:solidFill>
                  <a:srgbClr val="3C14CE"/>
                </a:solidFill>
                <a:effectLst/>
                <a:latin typeface="Times New Roman" pitchFamily="18" charset="0"/>
                <a:cs typeface="Times New Roman" pitchFamily="18" charset="0"/>
              </a:rPr>
              <a:t>Белорет</a:t>
            </a:r>
            <a:r>
              <a:rPr lang="ru-RU" sz="1600" i="1" dirty="0" smtClean="0">
                <a:solidFill>
                  <a:srgbClr val="3C14CE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i="1" dirty="0" err="1" smtClean="0">
                <a:solidFill>
                  <a:srgbClr val="3C14CE"/>
                </a:solidFill>
                <a:effectLst/>
                <a:latin typeface="Times New Roman" pitchFamily="18" charset="0"/>
                <a:cs typeface="Times New Roman" pitchFamily="18" charset="0"/>
              </a:rPr>
              <a:t>ҡалаһыны</a:t>
            </a:r>
            <a:r>
              <a:rPr lang="ba-RU" sz="1600" i="1" dirty="0" smtClean="0">
                <a:solidFill>
                  <a:srgbClr val="3C14CE"/>
                </a:solidFill>
                <a:effectLst/>
                <a:latin typeface="Times New Roman" pitchFamily="18" charset="0"/>
                <a:cs typeface="Times New Roman" pitchFamily="18" charset="0"/>
              </a:rPr>
              <a:t>ң </a:t>
            </a:r>
            <a:r>
              <a:rPr lang="ru-RU" sz="1600" i="1" dirty="0" smtClean="0">
                <a:solidFill>
                  <a:srgbClr val="3C14CE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 smtClean="0">
                <a:solidFill>
                  <a:srgbClr val="3C14CE"/>
                </a:solidFill>
                <a:effectLst/>
                <a:latin typeface="Times New Roman" pitchFamily="18" charset="0"/>
                <a:cs typeface="Times New Roman" pitchFamily="18" charset="0"/>
              </a:rPr>
              <a:t>дөйөм үҫеш биреүсе   </a:t>
            </a:r>
            <a:r>
              <a:rPr lang="ru-RU" sz="1600" i="1" dirty="0" smtClean="0">
                <a:solidFill>
                  <a:srgbClr val="3C14CE"/>
                </a:solidFill>
                <a:effectLst/>
                <a:latin typeface="Times New Roman" pitchFamily="18" charset="0"/>
                <a:cs typeface="Times New Roman" pitchFamily="18" charset="0"/>
              </a:rPr>
              <a:t>25-се «</a:t>
            </a:r>
            <a:r>
              <a:rPr lang="ru-RU" sz="1600" i="1" dirty="0" err="1" smtClean="0">
                <a:solidFill>
                  <a:srgbClr val="3C14CE"/>
                </a:solidFill>
                <a:effectLst/>
                <a:latin typeface="Times New Roman" pitchFamily="18" charset="0"/>
                <a:cs typeface="Times New Roman" pitchFamily="18" charset="0"/>
              </a:rPr>
              <a:t>Тирмәкәй</a:t>
            </a:r>
            <a:r>
              <a:rPr lang="ru-RU" sz="1600" i="1" dirty="0" smtClean="0">
                <a:solidFill>
                  <a:srgbClr val="3C14CE"/>
                </a:solidFill>
                <a:effectLst/>
                <a:latin typeface="Times New Roman" pitchFamily="18" charset="0"/>
                <a:cs typeface="Times New Roman" pitchFamily="18" charset="0"/>
              </a:rPr>
              <a:t>»  </a:t>
            </a:r>
            <a:r>
              <a:rPr lang="ru-RU" sz="1600" i="1" dirty="0" err="1" smtClean="0">
                <a:solidFill>
                  <a:srgbClr val="3C14CE"/>
                </a:solidFill>
                <a:effectLst/>
                <a:latin typeface="Times New Roman" pitchFamily="18" charset="0"/>
                <a:cs typeface="Times New Roman" pitchFamily="18" charset="0"/>
              </a:rPr>
              <a:t>Башҡорт балалар</a:t>
            </a:r>
            <a:r>
              <a:rPr lang="ru-RU" sz="1600" i="1" dirty="0" smtClean="0">
                <a:solidFill>
                  <a:srgbClr val="3C14CE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 smtClean="0">
                <a:solidFill>
                  <a:srgbClr val="3C14CE"/>
                </a:solidFill>
                <a:effectLst/>
                <a:latin typeface="Times New Roman" pitchFamily="18" charset="0"/>
                <a:cs typeface="Times New Roman" pitchFamily="18" charset="0"/>
              </a:rPr>
              <a:t>баксаһы  муниципаль</a:t>
            </a:r>
            <a:r>
              <a:rPr lang="ru-RU" sz="1600" i="1" dirty="0" smtClean="0">
                <a:solidFill>
                  <a:srgbClr val="3C14CE"/>
                </a:solidFill>
                <a:effectLst/>
                <a:latin typeface="Times New Roman" pitchFamily="18" charset="0"/>
                <a:cs typeface="Times New Roman" pitchFamily="18" charset="0"/>
              </a:rPr>
              <a:t> бюджет </a:t>
            </a:r>
            <a:r>
              <a:rPr lang="ru-RU" sz="1600" i="1" dirty="0" err="1" smtClean="0">
                <a:solidFill>
                  <a:srgbClr val="3C14CE"/>
                </a:solidFill>
                <a:effectLst/>
                <a:latin typeface="Times New Roman" pitchFamily="18" charset="0"/>
                <a:cs typeface="Times New Roman" pitchFamily="18" charset="0"/>
              </a:rPr>
              <a:t>мәҡтәпкәсә  мәғәриф  учрежденияһы</a:t>
            </a:r>
            <a:r>
              <a:rPr lang="ru-RU" sz="1600" i="1" dirty="0" smtClean="0">
                <a:solidFill>
                  <a:srgbClr val="3C14CE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i="1" dirty="0" smtClean="0">
                <a:solidFill>
                  <a:srgbClr val="3C14CE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2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 smtClean="0">
                <a:solidFill>
                  <a:srgbClr val="3C14CE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i="1" dirty="0" smtClean="0">
                <a:solidFill>
                  <a:srgbClr val="3C14CE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1600" dirty="0" smtClean="0">
                <a:hlinkClick r:id="rId2" action="ppaction://hlinkfile"/>
              </a:rPr>
              <a:t> </a:t>
            </a:r>
            <a:r>
              <a:rPr lang="ru-RU" sz="1600" i="1" dirty="0" smtClean="0">
                <a:solidFill>
                  <a:srgbClr val="3C14CE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i="1" dirty="0" smtClean="0">
                <a:solidFill>
                  <a:srgbClr val="3C14CE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1600" i="1" dirty="0">
              <a:solidFill>
                <a:srgbClr val="3C14CE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205664" y="3573016"/>
            <a:ext cx="4938336" cy="350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 descr="C:\Users\Юлиана\Desktop\IMG-20200911-WA00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5624" y="3501008"/>
            <a:ext cx="4014014" cy="2952328"/>
          </a:xfrm>
          <a:prstGeom prst="rect">
            <a:avLst/>
          </a:prstGeom>
          <a:noFill/>
        </p:spPr>
      </p:pic>
      <p:pic>
        <p:nvPicPr>
          <p:cNvPr id="2055" name="Picture 7" descr="C:\Users\Юлиана\Desktop\IMG-20200911-WA00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48669" y="148356"/>
            <a:ext cx="4915819" cy="300875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>
            <a:alpha val="6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40960" cy="187220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       Основная образовательная программа    МДОБУ детский сад №25 г.Белорецк  разработана  с </a:t>
            </a:r>
            <a:br>
              <a:rPr lang="ru-RU" sz="1400" dirty="0" smtClean="0"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учетом региональных, национальных и этнокультурных особенностей Республики </a:t>
            </a:r>
            <a:br>
              <a:rPr lang="ru-RU" sz="1400" dirty="0" smtClean="0"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                        Башкортостан  на основе </a:t>
            </a:r>
            <a:r>
              <a:rPr lang="ru-RU" sz="14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accent3"/>
                </a:solidFill>
                <a:effectLst/>
                <a:latin typeface="Times New Roman" pitchFamily="18" charset="0"/>
                <a:cs typeface="Times New Roman" pitchFamily="18" charset="0"/>
              </a:rPr>
              <a:t>- региональной программы для дошкольных образовательных организаций Республики Башкортостан </a:t>
            </a:r>
            <a:br>
              <a:rPr lang="ru-RU" sz="1400" dirty="0" smtClean="0">
                <a:solidFill>
                  <a:schemeClr val="accent3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accent3"/>
                </a:solidFill>
                <a:effectLst/>
                <a:latin typeface="Times New Roman" pitchFamily="18" charset="0"/>
                <a:cs typeface="Times New Roman" pitchFamily="18" charset="0"/>
              </a:rPr>
              <a:t>«Академия детства»  под редакцией Ф.Г. </a:t>
            </a:r>
            <a:r>
              <a:rPr lang="ru-RU" sz="1400" dirty="0" err="1" smtClean="0">
                <a:solidFill>
                  <a:schemeClr val="accent3"/>
                </a:solidFill>
                <a:effectLst/>
                <a:latin typeface="Times New Roman" pitchFamily="18" charset="0"/>
                <a:cs typeface="Times New Roman" pitchFamily="18" charset="0"/>
              </a:rPr>
              <a:t>Азнабаевой</a:t>
            </a:r>
            <a:r>
              <a:rPr lang="ru-RU" sz="1400" dirty="0" smtClean="0">
                <a:solidFill>
                  <a:schemeClr val="accent3"/>
                </a:solidFill>
                <a:effectLst/>
                <a:latin typeface="Times New Roman" pitchFamily="18" charset="0"/>
                <a:cs typeface="Times New Roman" pitchFamily="18" charset="0"/>
              </a:rPr>
              <a:t>, М.И. </a:t>
            </a:r>
            <a:r>
              <a:rPr lang="ru-RU" sz="1400" dirty="0" err="1" smtClean="0">
                <a:solidFill>
                  <a:schemeClr val="accent3"/>
                </a:solidFill>
                <a:effectLst/>
                <a:latin typeface="Times New Roman" pitchFamily="18" charset="0"/>
                <a:cs typeface="Times New Roman" pitchFamily="18" charset="0"/>
              </a:rPr>
              <a:t>ФаизовойЗ.А</a:t>
            </a:r>
            <a:r>
              <a:rPr lang="ru-RU" sz="1400" dirty="0" smtClean="0">
                <a:solidFill>
                  <a:schemeClr val="accent3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 err="1" smtClean="0">
                <a:solidFill>
                  <a:schemeClr val="accent3"/>
                </a:solidFill>
                <a:effectLst/>
                <a:latin typeface="Times New Roman" pitchFamily="18" charset="0"/>
                <a:cs typeface="Times New Roman" pitchFamily="18" charset="0"/>
              </a:rPr>
              <a:t>Агзамовой</a:t>
            </a:r>
            <a:r>
              <a:rPr lang="ru-RU" sz="1400" dirty="0" smtClean="0">
                <a:solidFill>
                  <a:schemeClr val="accent3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accent3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accent3"/>
                </a:solidFill>
                <a:effectLst/>
                <a:latin typeface="Times New Roman" pitchFamily="18" charset="0"/>
                <a:cs typeface="Times New Roman" pitchFamily="18" charset="0"/>
              </a:rPr>
              <a:t>-программы-руководства по гражданскому воспитанию детей дошкольного возраста </a:t>
            </a:r>
            <a:br>
              <a:rPr lang="ru-RU" sz="1400" dirty="0" smtClean="0">
                <a:solidFill>
                  <a:schemeClr val="accent3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accent3"/>
                </a:solidFill>
                <a:effectLst/>
                <a:latin typeface="Times New Roman" pitchFamily="18" charset="0"/>
                <a:cs typeface="Times New Roman" pitchFamily="18" charset="0"/>
              </a:rPr>
              <a:t> «Я расту гражданином» (ИРО РБ, 2010г</a:t>
            </a:r>
            <a:r>
              <a:rPr lang="ru-RU" sz="14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14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V="1">
            <a:off x="0" y="6857999"/>
            <a:ext cx="7884368" cy="45719"/>
          </a:xfrm>
          <a:solidFill>
            <a:schemeClr val="accent4"/>
          </a:solidFill>
        </p:spPr>
        <p:txBody>
          <a:bodyPr>
            <a:noAutofit/>
          </a:bodyPr>
          <a:lstStyle/>
          <a:p>
            <a:pPr algn="ctr">
              <a:buNone/>
            </a:pPr>
            <a:endParaRPr lang="ru-RU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buNone/>
            </a:pPr>
            <a:endParaRPr lang="ru-RU" sz="1400" b="1" i="1" u="sng" dirty="0" smtClean="0">
              <a:solidFill>
                <a:srgbClr val="3366CC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buNone/>
            </a:pPr>
            <a:endParaRPr lang="ru-RU" sz="1400" b="1" i="1" u="sng" dirty="0" smtClean="0">
              <a:solidFill>
                <a:srgbClr val="3366CC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buNone/>
            </a:pPr>
            <a:endParaRPr lang="ru-RU" sz="1400" b="1" i="1" u="sng" dirty="0" smtClean="0">
              <a:solidFill>
                <a:srgbClr val="3366CC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buNone/>
            </a:pPr>
            <a:endParaRPr lang="ru-RU" sz="1400" dirty="0"/>
          </a:p>
        </p:txBody>
      </p:sp>
      <p:sp>
        <p:nvSpPr>
          <p:cNvPr id="6" name="Прямоугольник 5">
            <a:hlinkClick r:id="rId3" action="ppaction://hlinkfile"/>
          </p:cNvPr>
          <p:cNvSpPr/>
          <p:nvPr/>
        </p:nvSpPr>
        <p:spPr>
          <a:xfrm>
            <a:off x="323528" y="1844824"/>
            <a:ext cx="8640960" cy="42473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ru-RU" sz="1600" b="1" u="sng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Основные задачи:</a:t>
            </a:r>
          </a:p>
          <a:p>
            <a:pPr fontAlgn="base"/>
            <a:endParaRPr lang="ru-RU" sz="1400" smtClean="0">
              <a:solidFill>
                <a:schemeClr val="bg1"/>
              </a:solidFill>
            </a:endParaRPr>
          </a:p>
          <a:p>
            <a:pPr fontAlgn="base"/>
            <a:r>
              <a:rPr lang="ru-RU" sz="1400" b="1" smtClean="0">
                <a:solidFill>
                  <a:srgbClr val="3C14CE"/>
                </a:solidFill>
                <a:latin typeface="Times New Roman" pitchFamily="18" charset="0"/>
                <a:cs typeface="Times New Roman" pitchFamily="18" charset="0"/>
              </a:rPr>
              <a:t>-воспитание уважения к языкам, национальным ценностям страны, республики, в которой ребенок </a:t>
            </a:r>
          </a:p>
          <a:p>
            <a:pPr fontAlgn="base"/>
            <a:r>
              <a:rPr lang="ru-RU" sz="1400" b="1" smtClean="0">
                <a:solidFill>
                  <a:srgbClr val="3C14CE"/>
                </a:solidFill>
                <a:latin typeface="Times New Roman" pitchFamily="18" charset="0"/>
                <a:cs typeface="Times New Roman" pitchFamily="18" charset="0"/>
              </a:rPr>
              <a:t>проживает; </a:t>
            </a:r>
          </a:p>
          <a:p>
            <a:pPr fontAlgn="base"/>
            <a:r>
              <a:rPr lang="ru-RU" sz="1400" b="1" smtClean="0">
                <a:solidFill>
                  <a:srgbClr val="3C14CE"/>
                </a:solidFill>
                <a:latin typeface="Times New Roman" pitchFamily="18" charset="0"/>
                <a:cs typeface="Times New Roman" pitchFamily="18" charset="0"/>
              </a:rPr>
              <a:t>-воспитание с учетом возрастных особенностей воспитанников гражданственности, уважения к правам и свободам человека, любви к окружающей природе, Родине, семье; </a:t>
            </a:r>
          </a:p>
          <a:p>
            <a:pPr fontAlgn="base"/>
            <a:r>
              <a:rPr lang="ru-RU" sz="1400" b="1" smtClean="0">
                <a:solidFill>
                  <a:srgbClr val="3C14CE"/>
                </a:solidFill>
                <a:latin typeface="Times New Roman" pitchFamily="18" charset="0"/>
                <a:cs typeface="Times New Roman" pitchFamily="18" charset="0"/>
              </a:rPr>
              <a:t>-формирование общей культуры личности детей, ценностей здорового образа жизни, развития их </a:t>
            </a:r>
          </a:p>
          <a:p>
            <a:pPr fontAlgn="base"/>
            <a:r>
              <a:rPr lang="ru-RU" sz="1400" b="1" smtClean="0">
                <a:solidFill>
                  <a:srgbClr val="3C14CE"/>
                </a:solidFill>
                <a:latin typeface="Times New Roman" pitchFamily="18" charset="0"/>
                <a:cs typeface="Times New Roman" pitchFamily="18" charset="0"/>
              </a:rPr>
              <a:t>социальных, нравственных, эстетических, интеллектуальных, физических качеств, инициативности, </a:t>
            </a:r>
          </a:p>
          <a:p>
            <a:pPr fontAlgn="base"/>
            <a:r>
              <a:rPr lang="ru-RU" sz="1400" b="1" smtClean="0">
                <a:solidFill>
                  <a:srgbClr val="3C14CE"/>
                </a:solidFill>
                <a:latin typeface="Times New Roman" pitchFamily="18" charset="0"/>
                <a:cs typeface="Times New Roman" pitchFamily="18" charset="0"/>
              </a:rPr>
              <a:t>самостоятельности, формирование предпосылок учебной деятельности; </a:t>
            </a:r>
          </a:p>
          <a:p>
            <a:pPr fontAlgn="base"/>
            <a:r>
              <a:rPr lang="ru-RU" sz="1400" b="1" smtClean="0">
                <a:solidFill>
                  <a:srgbClr val="3C14CE"/>
                </a:solidFill>
                <a:latin typeface="Times New Roman" pitchFamily="18" charset="0"/>
                <a:cs typeface="Times New Roman" pitchFamily="18" charset="0"/>
              </a:rPr>
              <a:t>- обеспечение единства подходов к воспитанию детей в условиях дошкольного образовательного </a:t>
            </a:r>
          </a:p>
          <a:p>
            <a:pPr fontAlgn="base">
              <a:buNone/>
            </a:pPr>
            <a:r>
              <a:rPr lang="ru-RU" sz="1400" b="1" smtClean="0">
                <a:solidFill>
                  <a:srgbClr val="3C14CE"/>
                </a:solidFill>
                <a:latin typeface="Times New Roman" pitchFamily="18" charset="0"/>
                <a:cs typeface="Times New Roman" pitchFamily="18" charset="0"/>
              </a:rPr>
              <a:t> учреждения и семьи; </a:t>
            </a:r>
          </a:p>
          <a:p>
            <a:pPr fontAlgn="base"/>
            <a:r>
              <a:rPr lang="ru-RU" sz="1400" b="1" smtClean="0">
                <a:solidFill>
                  <a:srgbClr val="3C14CE"/>
                </a:solidFill>
                <a:latin typeface="Times New Roman" pitchFamily="18" charset="0"/>
                <a:cs typeface="Times New Roman" pitchFamily="18" charset="0"/>
              </a:rPr>
              <a:t>-обеспечение в работе детского сада и начальной школы преемственности целей, задач и содержания </a:t>
            </a:r>
          </a:p>
          <a:p>
            <a:pPr fontAlgn="base"/>
            <a:r>
              <a:rPr lang="ru-RU" sz="1400" b="1" smtClean="0">
                <a:solidFill>
                  <a:srgbClr val="3C14CE"/>
                </a:solidFill>
                <a:latin typeface="Times New Roman" pitchFamily="18" charset="0"/>
                <a:cs typeface="Times New Roman" pitchFamily="18" charset="0"/>
              </a:rPr>
              <a:t>образования.  </a:t>
            </a:r>
          </a:p>
          <a:p>
            <a:pPr fontAlgn="base"/>
            <a:r>
              <a:rPr lang="ru-RU" sz="1400" b="1" smtClean="0">
                <a:solidFill>
                  <a:srgbClr val="3C14CE"/>
                </a:solidFill>
                <a:latin typeface="Times New Roman" pitchFamily="18" charset="0"/>
                <a:cs typeface="Times New Roman" pitchFamily="18" charset="0"/>
              </a:rPr>
              <a:t>-воспитание любви к малой Родине, способствовать осознанию ее многонациональности. </a:t>
            </a:r>
          </a:p>
          <a:p>
            <a:pPr fontAlgn="base">
              <a:buNone/>
            </a:pPr>
            <a:r>
              <a:rPr lang="ru-RU" sz="1400" b="1" smtClean="0">
                <a:solidFill>
                  <a:srgbClr val="3C14CE"/>
                </a:solidFill>
                <a:latin typeface="Times New Roman" pitchFamily="18" charset="0"/>
                <a:cs typeface="Times New Roman" pitchFamily="18" charset="0"/>
              </a:rPr>
              <a:t>-формирование общей культуры с учетом этнокультурной составляющей национально-регионального</a:t>
            </a:r>
          </a:p>
          <a:p>
            <a:pPr fontAlgn="base">
              <a:buNone/>
            </a:pPr>
            <a:r>
              <a:rPr lang="ru-RU" sz="1400" b="1" smtClean="0">
                <a:solidFill>
                  <a:srgbClr val="3C14CE"/>
                </a:solidFill>
                <a:latin typeface="Times New Roman" pitchFamily="18" charset="0"/>
                <a:cs typeface="Times New Roman" pitchFamily="18" charset="0"/>
              </a:rPr>
              <a:t>компонента.  </a:t>
            </a:r>
          </a:p>
          <a:p>
            <a:pPr fontAlgn="base">
              <a:buNone/>
            </a:pPr>
            <a:endParaRPr lang="ru-RU" sz="1300" b="1" smtClean="0">
              <a:solidFill>
                <a:srgbClr val="3C14CE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buNone/>
            </a:pPr>
            <a:endParaRPr lang="ru-RU" sz="1300" b="1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buNone/>
            </a:pP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04664"/>
            <a:ext cx="8183880" cy="576064"/>
          </a:xfrm>
        </p:spPr>
        <p:txBody>
          <a:bodyPr>
            <a:norm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effectLst/>
              </a:rPr>
              <a:t> </a:t>
            </a:r>
            <a:endParaRPr lang="ru-RU" sz="1400" dirty="0">
              <a:solidFill>
                <a:srgbClr val="C00000"/>
              </a:solidFill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0000FF"/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3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Приоритетное направление в образовательной деятельности  МДОБУ детский сад «Теремок» - гражданское воспитание детей дошкольного возраста с учетом региональных особенностей Республики Башкортостан на основе авторской программы  педагогов ДОУ  в рамках республиканского экспериментальной площадки  под  рук. к.п.н. Агишевой Р.Л.  «Я расту гражданином»</a:t>
            </a:r>
            <a:endParaRPr lang="ru-RU" sz="13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1400" b="1" dirty="0" smtClean="0">
              <a:solidFill>
                <a:srgbClr val="C0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788024" y="2348880"/>
            <a:ext cx="2592288" cy="504056"/>
          </a:xfrm>
          <a:prstGeom prst="ellipse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РЕБЕНОК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139952" y="3068960"/>
            <a:ext cx="1800200" cy="86409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Республика, в которой я живу</a:t>
            </a:r>
            <a:endParaRPr lang="ru-RU" sz="1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156176" y="3068960"/>
            <a:ext cx="1800200" cy="86409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Знаменитые граждане моей республики</a:t>
            </a:r>
            <a:endParaRPr lang="ru-RU" sz="1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 rot="10800000" flipV="1">
            <a:off x="7452320" y="2132856"/>
            <a:ext cx="1512168" cy="936104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Я в мире экономики</a:t>
            </a:r>
            <a:endParaRPr lang="ru-RU" sz="1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203848" y="2276872"/>
            <a:ext cx="1512168" cy="86409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Я- культуры  носитель </a:t>
            </a:r>
            <a:endParaRPr lang="ru-RU" sz="1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067944" y="1052736"/>
            <a:ext cx="1800200" cy="108012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 в мире прав и обязанностей </a:t>
            </a:r>
            <a:endParaRPr lang="ru-RU" sz="1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012160" y="1124744"/>
            <a:ext cx="1800200" cy="100811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 , мое окружение и поведение </a:t>
            </a:r>
            <a:endParaRPr lang="ru-RU" sz="1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3923928" y="3861048"/>
            <a:ext cx="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908720"/>
            <a:ext cx="2736304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 descr="C:\Users\Юлиана\Desktop\Гражданское воспитание\PICT07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717032"/>
            <a:ext cx="2930525" cy="2643182"/>
          </a:xfrm>
          <a:prstGeom prst="rect">
            <a:avLst/>
          </a:prstGeom>
          <a:noFill/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4005064"/>
            <a:ext cx="3695725" cy="263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168" y="4214818"/>
            <a:ext cx="3059832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0" y="6334780"/>
            <a:ext cx="914400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dirty="0" smtClean="0"/>
              <a:t/>
            </a:r>
            <a:br>
              <a:rPr lang="en-US" sz="1400" dirty="0" smtClean="0"/>
            </a:br>
            <a:endParaRPr lang="ru-RU" sz="1400" dirty="0" smtClean="0">
              <a:solidFill>
                <a:srgbClr val="839B0B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332656"/>
            <a:ext cx="8496944" cy="626469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800" b="1" dirty="0" smtClean="0">
                <a:solidFill>
                  <a:srgbClr val="3C14CE"/>
                </a:solidFill>
                <a:latin typeface="Times New Roman" pitchFamily="18" charset="0"/>
                <a:cs typeface="Times New Roman" pitchFamily="18" charset="0"/>
              </a:rPr>
              <a:t>Календарно-тематическое планирование составлено с учетом ФГОС ДО, соответствует основным принципам дошкольного образования</a:t>
            </a:r>
            <a:r>
              <a:rPr lang="ru-RU" sz="2000" b="1" dirty="0" smtClean="0">
                <a:solidFill>
                  <a:srgbClr val="3C14CE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приобщение детей к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социокультурным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нормам, 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традициям семьи, 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общества и государства, поддержка инициативы детей в различных 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видах деятельности и др. </a:t>
            </a:r>
          </a:p>
          <a:p>
            <a:pPr algn="ctr">
              <a:buNone/>
            </a:pPr>
            <a:endParaRPr lang="ru-RU" b="1" dirty="0" smtClean="0">
              <a:solidFill>
                <a:srgbClr val="3C14C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rgbClr val="3C14CE"/>
                </a:solidFill>
                <a:latin typeface="Times New Roman" pitchFamily="18" charset="0"/>
                <a:cs typeface="Times New Roman" pitchFamily="18" charset="0"/>
              </a:rPr>
              <a:t>Календарно-тематическое планирование составлено по всем 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3C14CE"/>
                </a:solidFill>
                <a:latin typeface="Times New Roman" pitchFamily="18" charset="0"/>
                <a:cs typeface="Times New Roman" pitchFamily="18" charset="0"/>
              </a:rPr>
              <a:t>возрастным группам на башкирском языке</a:t>
            </a:r>
            <a:r>
              <a:rPr lang="ru-RU" sz="2600" b="1" dirty="0" smtClean="0">
                <a:solidFill>
                  <a:srgbClr val="3C14CE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b="1" dirty="0" smtClean="0">
                <a:solidFill>
                  <a:srgbClr val="C00000"/>
                </a:solidFill>
                <a:hlinkClick r:id="rId2"/>
              </a:rPr>
              <a:t> </a:t>
            </a:r>
            <a:endParaRPr lang="ru-RU" b="1" dirty="0" smtClean="0">
              <a:solidFill>
                <a:srgbClr val="C00000"/>
              </a:solidFill>
              <a:hlinkClick r:id="rId2"/>
            </a:endParaRPr>
          </a:p>
          <a:p>
            <a:pPr algn="ctr">
              <a:buNone/>
            </a:pPr>
            <a:endParaRPr lang="en-US" sz="1400" b="1" dirty="0" smtClean="0">
              <a:solidFill>
                <a:srgbClr val="C00000"/>
              </a:solidFill>
              <a:hlinkClick r:id="rId2"/>
            </a:endParaRPr>
          </a:p>
          <a:p>
            <a:pPr algn="ctr">
              <a:buNone/>
            </a:pPr>
            <a:endParaRPr lang="ru-RU" sz="1400" b="1" dirty="0" smtClean="0">
              <a:solidFill>
                <a:srgbClr val="C00000"/>
              </a:solidFill>
              <a:hlinkClick r:id="rId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8424936" cy="5544616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endParaRPr lang="ru-RU" sz="1200" dirty="0">
              <a:solidFill>
                <a:schemeClr val="bg2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332656"/>
            <a:ext cx="8424936" cy="576064"/>
          </a:xfrm>
          <a:solidFill>
            <a:schemeClr val="accent2"/>
          </a:solidFill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endParaRPr lang="ru-RU" sz="1500" b="1" dirty="0" smtClean="0">
              <a:solidFill>
                <a:srgbClr val="0000FF"/>
              </a:solidFill>
              <a:latin typeface="+mj-lt"/>
              <a:cs typeface="Times New Roman" pitchFamily="18" charset="0"/>
            </a:endParaRPr>
          </a:p>
          <a:p>
            <a:pPr algn="ctr">
              <a:buNone/>
            </a:pPr>
            <a:r>
              <a:rPr lang="ru-RU" sz="5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Авторские методические или иные разработки, способствующие сохранению и развитию башкирского  языка</a:t>
            </a:r>
          </a:p>
          <a:p>
            <a:pPr algn="ctr">
              <a:buNone/>
            </a:pPr>
            <a:endParaRPr lang="ru-RU" sz="5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5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56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412776"/>
            <a:ext cx="4320480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Юлиана\Desktop\IMG-20210225-WA00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340768"/>
            <a:ext cx="3559531" cy="410445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  <a:solidFill>
            <a:schemeClr val="accent2"/>
          </a:solidFill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Развивающая этнокультурная предметно-пространственная среда в нашем детском саду   является важным условием  воспитания любви к родному языку, культуре, традициям родного народа.</a:t>
            </a:r>
            <a:endParaRPr lang="ru-RU" sz="1400" dirty="0"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1484784"/>
            <a:ext cx="8183880" cy="3233520"/>
          </a:xfrm>
        </p:spPr>
        <p:txBody>
          <a:bodyPr/>
          <a:lstStyle/>
          <a:p>
            <a:pPr>
              <a:buNone/>
            </a:pPr>
            <a:r>
              <a:rPr lang="ru-RU" smtClean="0"/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907704" y="476672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1124744"/>
            <a:ext cx="8001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2"/>
                </a:solidFill>
              </a:rPr>
              <a:t> </a:t>
            </a:r>
            <a:endParaRPr lang="ru-RU" sz="2000" b="1" dirty="0">
              <a:solidFill>
                <a:schemeClr val="bg2"/>
              </a:solidFill>
            </a:endParaRPr>
          </a:p>
        </p:txBody>
      </p:sp>
      <p:pic>
        <p:nvPicPr>
          <p:cNvPr id="4098" name="Picture 2" descr="C:\Users\Юлиана\Desktop\IMG-20210217-WA0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08920"/>
            <a:ext cx="3275856" cy="2088232"/>
          </a:xfrm>
          <a:prstGeom prst="rect">
            <a:avLst/>
          </a:prstGeom>
          <a:noFill/>
        </p:spPr>
      </p:pic>
      <p:pic>
        <p:nvPicPr>
          <p:cNvPr id="1029" name="Picture 5" descr="C:\Users\Юлиана\Desktop\IMG_20210226_1411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620688"/>
            <a:ext cx="3096344" cy="2088232"/>
          </a:xfrm>
          <a:prstGeom prst="rect">
            <a:avLst/>
          </a:prstGeom>
          <a:noFill/>
        </p:spPr>
      </p:pic>
      <p:pic>
        <p:nvPicPr>
          <p:cNvPr id="1030" name="Picture 6" descr="C:\Users\Юлиана\Desktop\IMG-20210225-WA00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620688"/>
            <a:ext cx="2771800" cy="2304256"/>
          </a:xfrm>
          <a:prstGeom prst="rect">
            <a:avLst/>
          </a:prstGeom>
          <a:noFill/>
        </p:spPr>
      </p:pic>
      <p:pic>
        <p:nvPicPr>
          <p:cNvPr id="1031" name="Picture 7" descr="C:\Users\Юлиана\Desktop\IMG_20210226_1413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769768"/>
            <a:ext cx="3419872" cy="2088232"/>
          </a:xfrm>
          <a:prstGeom prst="rect">
            <a:avLst/>
          </a:prstGeom>
          <a:noFill/>
        </p:spPr>
      </p:pic>
      <p:pic>
        <p:nvPicPr>
          <p:cNvPr id="1032" name="Picture 8" descr="C:\Users\Юлиана\Desktop\IMG-20210224-WA000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5856" y="2708920"/>
            <a:ext cx="3096344" cy="2088232"/>
          </a:xfrm>
          <a:prstGeom prst="rect">
            <a:avLst/>
          </a:prstGeom>
          <a:noFill/>
        </p:spPr>
      </p:pic>
      <p:pic>
        <p:nvPicPr>
          <p:cNvPr id="1034" name="Picture 10" descr="C:\Users\Юлиана\Desktop\IMG_20210226_14111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47864" y="4797152"/>
            <a:ext cx="3275856" cy="2060848"/>
          </a:xfrm>
          <a:prstGeom prst="rect">
            <a:avLst/>
          </a:prstGeom>
          <a:noFill/>
        </p:spPr>
      </p:pic>
      <p:pic>
        <p:nvPicPr>
          <p:cNvPr id="1037" name="Picture 13" descr="C:\Users\Юлиана\Desktop\IMG_20210226_14154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44208" y="4725144"/>
            <a:ext cx="2699792" cy="2132856"/>
          </a:xfrm>
          <a:prstGeom prst="rect">
            <a:avLst/>
          </a:prstGeom>
          <a:noFill/>
        </p:spPr>
      </p:pic>
      <p:pic>
        <p:nvPicPr>
          <p:cNvPr id="1038" name="Picture 14" descr="C:\Users\Юлиана\Desktop\IMG_20210226_14125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05592" y="2708920"/>
            <a:ext cx="2738408" cy="2016224"/>
          </a:xfrm>
          <a:prstGeom prst="rect">
            <a:avLst/>
          </a:prstGeom>
          <a:noFill/>
        </p:spPr>
      </p:pic>
      <p:pic>
        <p:nvPicPr>
          <p:cNvPr id="1039" name="Picture 15" descr="C:\Users\Юлиана\Desktop\IMG-20210227-WA0014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620688"/>
            <a:ext cx="3419872" cy="2088232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0" y="6453336"/>
            <a:ext cx="9144000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ru-RU" sz="1050" b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5652120" y="1628800"/>
            <a:ext cx="2664296" cy="4680520"/>
          </a:xfrm>
        </p:spPr>
        <p:txBody>
          <a:bodyPr>
            <a:normAutofit/>
          </a:bodyPr>
          <a:lstStyle/>
          <a:p>
            <a:r>
              <a:rPr lang="ru-RU" sz="13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</a:t>
            </a:r>
            <a:b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b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</a:t>
            </a:r>
            <a:r>
              <a:rPr lang="ru-RU" sz="1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157192"/>
            <a:ext cx="9011344" cy="216024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C00000"/>
                </a:solidFill>
              </a:rPr>
              <a:t>     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980729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chemeClr val="bg2"/>
              </a:solidFill>
            </a:endParaRPr>
          </a:p>
          <a:p>
            <a:pPr algn="ctr"/>
            <a:endParaRPr lang="ru-RU" sz="2000" b="1" dirty="0">
              <a:solidFill>
                <a:schemeClr val="bg2"/>
              </a:solidFill>
            </a:endParaRPr>
          </a:p>
          <a:p>
            <a:pPr algn="ctr"/>
            <a:endParaRPr lang="ru-RU" sz="2000" b="1" dirty="0" smtClean="0">
              <a:solidFill>
                <a:schemeClr val="bg2"/>
              </a:solidFill>
            </a:endParaRPr>
          </a:p>
          <a:p>
            <a:pPr algn="ctr"/>
            <a:endParaRPr lang="ru-RU" sz="2000" b="1" dirty="0" smtClean="0">
              <a:solidFill>
                <a:schemeClr val="bg2"/>
              </a:solidFill>
            </a:endParaRPr>
          </a:p>
          <a:p>
            <a:pPr algn="ctr"/>
            <a:endParaRPr lang="ru-RU" sz="2000" b="1" dirty="0">
              <a:solidFill>
                <a:schemeClr val="bg2"/>
              </a:solidFill>
            </a:endParaRPr>
          </a:p>
          <a:p>
            <a:pPr algn="ctr"/>
            <a:endParaRPr lang="ru-RU" sz="2000" b="1" dirty="0" smtClean="0">
              <a:solidFill>
                <a:schemeClr val="bg2"/>
              </a:solidFill>
            </a:endParaRPr>
          </a:p>
          <a:p>
            <a:pPr algn="ctr"/>
            <a:endParaRPr lang="ru-RU" sz="2000" b="1" dirty="0">
              <a:solidFill>
                <a:schemeClr val="bg2"/>
              </a:solidFill>
            </a:endParaRPr>
          </a:p>
          <a:p>
            <a:pPr algn="ctr"/>
            <a:endParaRPr lang="ru-RU" sz="2000" b="1" dirty="0" smtClean="0">
              <a:solidFill>
                <a:schemeClr val="bg2"/>
              </a:solidFill>
            </a:endParaRPr>
          </a:p>
          <a:p>
            <a:pPr algn="ctr"/>
            <a:endParaRPr lang="ru-RU" sz="2000" b="1" dirty="0">
              <a:solidFill>
                <a:schemeClr val="bg2"/>
              </a:solidFill>
            </a:endParaRPr>
          </a:p>
          <a:p>
            <a:pPr algn="ctr"/>
            <a:endParaRPr lang="ru-RU" sz="2000" b="1" dirty="0" smtClean="0">
              <a:solidFill>
                <a:schemeClr val="bg2"/>
              </a:solidFill>
            </a:endParaRPr>
          </a:p>
          <a:p>
            <a:pPr algn="ctr"/>
            <a:endParaRPr lang="ru-RU" sz="2000" b="1" dirty="0">
              <a:solidFill>
                <a:schemeClr val="bg2"/>
              </a:solidFill>
            </a:endParaRPr>
          </a:p>
          <a:p>
            <a:pPr algn="ctr"/>
            <a:endParaRPr lang="ru-RU" sz="2000" b="1" dirty="0" smtClean="0">
              <a:solidFill>
                <a:schemeClr val="bg2"/>
              </a:solidFill>
            </a:endParaRPr>
          </a:p>
          <a:p>
            <a:pPr algn="ctr"/>
            <a:endParaRPr lang="ru-RU" sz="2000" b="1" dirty="0">
              <a:solidFill>
                <a:schemeClr val="bg2"/>
              </a:solidFill>
            </a:endParaRPr>
          </a:p>
          <a:p>
            <a:pPr algn="ctr"/>
            <a:endParaRPr lang="ru-RU" sz="2000" dirty="0">
              <a:solidFill>
                <a:schemeClr val="bg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71600" y="1556792"/>
            <a:ext cx="38884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C00000"/>
                </a:solidFill>
              </a:rPr>
              <a:t/>
            </a:r>
            <a:br>
              <a:rPr lang="ru-RU" sz="1600" dirty="0" smtClean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1340768"/>
            <a:ext cx="2088232" cy="2954655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endParaRPr lang="ru-RU" sz="1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Средства ИКТ в детском саду </a:t>
            </a:r>
            <a:b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Компьютер</a:t>
            </a:r>
            <a:b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Мультимедийный</a:t>
            </a:r>
            <a: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проектор</a:t>
            </a:r>
            <a:b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Телевизор</a:t>
            </a:r>
            <a:b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Видеомагнитофон</a:t>
            </a:r>
            <a:b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Магнитофон</a:t>
            </a:r>
            <a:b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Видеокамера</a:t>
            </a:r>
            <a:b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Фотоаппарат</a:t>
            </a:r>
            <a:r>
              <a:rPr lang="ru-RU" sz="1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188640"/>
            <a:ext cx="8856984" cy="738664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Использование ИКТ в ДОУ повышает привлекательность образовательного процесса как для воспитанников, так и для детей, позволяет стимулировать познавательную активность детей и участвовать в освоении новых знаний</a:t>
            </a:r>
            <a:r>
              <a:rPr lang="ru-RU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0" name="Picture 2" descr="C:\Users\Юлиана\Desktop\зАНЯТИЯ\IMG_07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1052736"/>
            <a:ext cx="5832648" cy="496855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-315416"/>
            <a:ext cx="8641080" cy="2664296"/>
          </a:xfrm>
        </p:spPr>
        <p:txBody>
          <a:bodyPr>
            <a:noAutofit/>
          </a:bodyPr>
          <a:lstStyle/>
          <a:p>
            <a:pPr algn="ctr"/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/>
          </a:p>
        </p:txBody>
      </p:sp>
      <p:sp>
        <p:nvSpPr>
          <p:cNvPr id="40" name="Содержимое 2"/>
          <p:cNvSpPr>
            <a:spLocks noGrp="1"/>
          </p:cNvSpPr>
          <p:nvPr>
            <p:ph idx="1"/>
          </p:nvPr>
        </p:nvSpPr>
        <p:spPr>
          <a:xfrm>
            <a:off x="323528" y="548680"/>
            <a:ext cx="7704856" cy="36004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sz="1200" i="1" dirty="0" smtClean="0">
              <a:solidFill>
                <a:srgbClr val="EEB500"/>
              </a:solidFill>
            </a:endParaRPr>
          </a:p>
          <a:p>
            <a:pPr>
              <a:buNone/>
            </a:pPr>
            <a:r>
              <a:rPr lang="ru-RU" sz="1200" dirty="0" smtClean="0">
                <a:solidFill>
                  <a:srgbClr val="EEB500"/>
                </a:solidFill>
              </a:rPr>
              <a:t>                                </a:t>
            </a:r>
            <a:endParaRPr lang="ru-RU" sz="1600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sz="1600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sz="1600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sz="1600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sz="1600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1600" dirty="0" smtClean="0">
                <a:solidFill>
                  <a:srgbClr val="C00000"/>
                </a:solidFill>
              </a:rPr>
              <a:t>           </a:t>
            </a:r>
          </a:p>
          <a:p>
            <a:pPr>
              <a:buNone/>
            </a:pPr>
            <a:endParaRPr lang="ru-RU" sz="1600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1600" dirty="0" smtClean="0">
                <a:solidFill>
                  <a:srgbClr val="C00000"/>
                </a:solidFill>
              </a:rPr>
              <a:t>           </a:t>
            </a:r>
          </a:p>
          <a:p>
            <a:pPr>
              <a:buNone/>
            </a:pPr>
            <a:endParaRPr lang="ru-RU" sz="1600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sz="1600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sz="1600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sz="1600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sz="1600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sz="1600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sz="1600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1600" dirty="0" smtClean="0">
                <a:solidFill>
                  <a:srgbClr val="C00000"/>
                </a:solidFill>
              </a:rPr>
              <a:t>     </a:t>
            </a:r>
            <a:r>
              <a:rPr lang="ru-RU" sz="1200" dirty="0" smtClean="0">
                <a:solidFill>
                  <a:srgbClr val="C00000"/>
                </a:solidFill>
              </a:rPr>
              <a:t> </a:t>
            </a:r>
          </a:p>
          <a:p>
            <a:pPr>
              <a:buNone/>
            </a:pPr>
            <a:endParaRPr lang="ru-RU" sz="1600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sz="1600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sz="1200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sz="1200" dirty="0" smtClean="0">
              <a:solidFill>
                <a:srgbClr val="C000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 rot="10800000" flipV="1">
            <a:off x="395536" y="-115417"/>
            <a:ext cx="7848872" cy="8186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ru-RU" sz="1400" b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1400" b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sz="1200" b="1" dirty="0" smtClean="0">
                <a:solidFill>
                  <a:schemeClr val="bg1"/>
                </a:solidFill>
              </a:rPr>
              <a:t> </a:t>
            </a:r>
          </a:p>
          <a:p>
            <a:pPr algn="ctr">
              <a:buNone/>
            </a:pPr>
            <a:r>
              <a:rPr lang="ru-RU" sz="1200" b="1" dirty="0" smtClean="0">
                <a:solidFill>
                  <a:schemeClr val="bg1"/>
                </a:solidFill>
              </a:rPr>
              <a:t>Инновационные технологии, способствующих приобщению к истории, культуре, обычаям ,традициям башкирского народа</a:t>
            </a:r>
          </a:p>
          <a:p>
            <a:pPr algn="ctr">
              <a:buNone/>
            </a:pPr>
            <a:endParaRPr lang="ru-RU" sz="14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14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14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14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14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14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14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14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14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14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14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14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14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14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14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14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14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14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14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14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14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14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14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14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14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14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14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14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14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14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14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14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sz="1400" dirty="0" smtClean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0" y="1340768"/>
            <a:ext cx="28803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C00000"/>
                </a:solidFill>
              </a:rPr>
              <a:t>         </a:t>
            </a:r>
            <a:endParaRPr lang="ru-RU" sz="1200" dirty="0">
              <a:solidFill>
                <a:srgbClr val="C000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 flipH="1">
            <a:off x="6551712" y="1772816"/>
            <a:ext cx="25922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solidFill>
                  <a:srgbClr val="C00000"/>
                </a:solidFill>
              </a:rPr>
              <a:t> </a:t>
            </a:r>
            <a:endParaRPr lang="ru-RU" sz="1200" dirty="0">
              <a:solidFill>
                <a:srgbClr val="C00000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7308304" y="3212976"/>
            <a:ext cx="13681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C00000"/>
                </a:solidFill>
              </a:rPr>
              <a:t> </a:t>
            </a:r>
            <a:endParaRPr lang="ru-RU" sz="1200" dirty="0">
              <a:solidFill>
                <a:srgbClr val="C00000"/>
              </a:solidFill>
            </a:endParaRPr>
          </a:p>
        </p:txBody>
      </p:sp>
      <p:pic>
        <p:nvPicPr>
          <p:cNvPr id="1027" name="Picture 3" descr="C:\Users\Юлиана\Desktop\зАНЯТИЯ\IMG_26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412776"/>
            <a:ext cx="4464496" cy="2880320"/>
          </a:xfrm>
          <a:prstGeom prst="rect">
            <a:avLst/>
          </a:prstGeom>
          <a:noFill/>
        </p:spPr>
      </p:pic>
      <p:pic>
        <p:nvPicPr>
          <p:cNvPr id="1028" name="Picture 4" descr="C:\Users\Юлиана\Desktop\IMG_43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254404"/>
            <a:ext cx="4104456" cy="2603596"/>
          </a:xfrm>
          <a:prstGeom prst="rect">
            <a:avLst/>
          </a:prstGeom>
          <a:noFill/>
        </p:spPr>
      </p:pic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3131840" y="188640"/>
          <a:ext cx="2232248" cy="288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8"/>
              </a:tblGrid>
              <a:tr h="288032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 </a:t>
                      </a:r>
                      <a:r>
                        <a:rPr lang="ru-RU" sz="1100" dirty="0" smtClean="0"/>
                        <a:t>Игровая технология</a:t>
                      </a:r>
                      <a:endParaRPr lang="ru-RU" sz="11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611560" y="188640"/>
          <a:ext cx="2376264" cy="288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4"/>
              </a:tblGrid>
              <a:tr h="288032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Проектная технология</a:t>
                      </a:r>
                      <a:endParaRPr lang="ru-RU" sz="11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508103" y="188639"/>
          <a:ext cx="3024336" cy="2590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336"/>
              </a:tblGrid>
              <a:tr h="259081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Народные традиции и обычаи</a:t>
                      </a:r>
                      <a:endParaRPr lang="ru-RU" sz="11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251520" y="1052736"/>
          <a:ext cx="2952328" cy="288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2328"/>
              </a:tblGrid>
              <a:tr h="288032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Технология мастерских, студий</a:t>
                      </a:r>
                      <a:endParaRPr lang="ru-RU" sz="11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3419872" y="1052737"/>
          <a:ext cx="2088232" cy="2880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2"/>
              </a:tblGrid>
              <a:tr h="288031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Музейная педагогика</a:t>
                      </a:r>
                      <a:endParaRPr lang="ru-RU" sz="11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5724128" y="1052736"/>
          <a:ext cx="2880320" cy="288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/>
              </a:tblGrid>
              <a:tr h="288032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Технология </a:t>
                      </a:r>
                      <a:r>
                        <a:rPr lang="ru-RU" sz="1100" dirty="0" err="1" smtClean="0"/>
                        <a:t>портфолио</a:t>
                      </a:r>
                      <a:r>
                        <a:rPr lang="ru-RU" sz="1100" dirty="0" smtClean="0"/>
                        <a:t> успеха</a:t>
                      </a:r>
                      <a:endParaRPr lang="ru-RU" sz="11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1440089"/>
            <a:ext cx="4104456" cy="2830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Прямоугольник 22"/>
          <p:cNvSpPr/>
          <p:nvPr/>
        </p:nvSpPr>
        <p:spPr>
          <a:xfrm>
            <a:off x="4499992" y="5013176"/>
            <a:ext cx="4644008" cy="2539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ru-RU" sz="10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499992" y="4365104"/>
            <a:ext cx="4644008" cy="2539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ru-RU" sz="10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499992" y="5733256"/>
            <a:ext cx="4644008" cy="2539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ru-RU" sz="105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Другая 3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1DB8C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4115</TotalTime>
  <Words>677</Words>
  <Application>Microsoft Office PowerPoint</Application>
  <PresentationFormat>Экран (4:3)</PresentationFormat>
  <Paragraphs>279</Paragraphs>
  <Slides>14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Аспект</vt:lpstr>
      <vt:lpstr>Слайд 1</vt:lpstr>
      <vt:lpstr>Башҡортостан Республикаһы Белорет районы муниципаль районы Белорет  ҡалаһының  дөйөм үҫеш биреүсе   25-се «Тирмәкәй»  Башҡорт балалар баксаһы  муниципаль бюджет мәҡтәпкәсә  мәғәриф  учрежденияһы     </vt:lpstr>
      <vt:lpstr>                Основная образовательная программа    МДОБУ детский сад №25 г.Белорецк  разработана  с                   учетом региональных, национальных и этнокультурных особенностей Республики                                                                Башкортостан  на основе  - региональной программы для дошкольных образовательных организаций Республики Башкортостан  «Академия детства»  под редакцией Ф.Г. Азнабаевой, М.И. ФаизовойЗ.А Агзамовой -программы-руководства по гражданскому воспитанию детей дошкольного возраста   «Я расту гражданином» (ИРО РБ, 2010г) </vt:lpstr>
      <vt:lpstr> </vt:lpstr>
      <vt:lpstr>Слайд 5</vt:lpstr>
      <vt:lpstr>Слайд 6</vt:lpstr>
      <vt:lpstr>Развивающая этнокультурная предметно-пространственная среда в нашем детском саду   является важным условием  воспитания любви к родному языку, культуре, традициям родного народа.</vt:lpstr>
      <vt:lpstr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vt:lpstr>
      <vt:lpstr>    </vt:lpstr>
      <vt:lpstr>       </vt:lpstr>
      <vt:lpstr>  </vt:lpstr>
      <vt:lpstr>Результаты и достижения в образовательной деятельности ДОО и детей  за последние три года</vt:lpstr>
      <vt:lpstr>   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дошкольное образовательное  бюджетное учреждение Башкирский детский сад общеразвивающего вида №25 «Теремок» г.Белорецк муниципального района Белорецкий район Республики Башкортостан</dc:title>
  <dc:creator>Юлиана</dc:creator>
  <cp:lastModifiedBy>Юлиана</cp:lastModifiedBy>
  <cp:revision>421</cp:revision>
  <dcterms:created xsi:type="dcterms:W3CDTF">2021-02-14T09:10:05Z</dcterms:created>
  <dcterms:modified xsi:type="dcterms:W3CDTF">2021-10-15T18:20:09Z</dcterms:modified>
</cp:coreProperties>
</file>